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03" r:id="rId12"/>
    <p:sldId id="286" r:id="rId13"/>
  </p:sldIdLst>
  <p:sldSz cx="9144000" cy="5143500" type="screen16x9"/>
  <p:notesSz cx="6858000" cy="9144000"/>
  <p:embeddedFontLst>
    <p:embeddedFont>
      <p:font typeface="Raleway" charset="0"/>
      <p:regular r:id="rId16"/>
      <p:bold r:id="rId17"/>
      <p:italic r:id="rId18"/>
      <p:boldItalic r:id="rId19"/>
    </p:embeddedFont>
    <p:embeddedFont>
      <p:font typeface="Lato" charset="-122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-102" y="-162"/>
      </p:cViewPr>
      <p:guideLst>
        <p:guide orient="horz" pos="1620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8E96-2DB2-41D2-B813-1959A9E9EC98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E2B1D-83B2-4372-89D2-47F48D2CF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4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96901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83846829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83846829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8384682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8384682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 panose="02010600030101010101"/>
              <a:buNone/>
              <a:defRPr sz="9600">
                <a:solidFill>
                  <a:schemeClr val="dk1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10600030101010101"/>
              <a:buChar char="●"/>
              <a:defRPr sz="18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45635" y="643477"/>
            <a:ext cx="6470234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4000" b="0" dirty="0" err="1" smtClean="0"/>
              <a:t>Steganographic</a:t>
            </a:r>
            <a:r>
              <a:rPr lang="en-US" altLang="zh-CN" sz="4000" b="0" dirty="0" smtClean="0"/>
              <a:t> Universal Adversarial </a:t>
            </a:r>
            <a:r>
              <a:rPr lang="en-US" altLang="zh-CN" sz="4000" b="0" dirty="0"/>
              <a:t>P</a:t>
            </a:r>
            <a:r>
              <a:rPr lang="en-US" altLang="zh-CN" sz="4000" b="0" dirty="0" smtClean="0"/>
              <a:t>erturbations </a:t>
            </a:r>
            <a:endParaRPr sz="4000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Speaker: </a:t>
            </a:r>
            <a:r>
              <a:rPr lang="en-US" b="1" dirty="0" err="1" smtClean="0"/>
              <a:t>J</a:t>
            </a:r>
            <a:r>
              <a:rPr lang="en-US" altLang="zh-CN" b="1" dirty="0" err="1" smtClean="0"/>
              <a:t>ie</a:t>
            </a:r>
            <a:r>
              <a:rPr lang="en-US" altLang="zh-CN" b="1" dirty="0" smtClean="0"/>
              <a:t> Wang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smtClean="0"/>
              <a:t>Results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8" y="1144068"/>
            <a:ext cx="798394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487" y="1778689"/>
            <a:ext cx="5638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19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2885309" y="2260676"/>
            <a:ext cx="3174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3"/>
                </a:solidFill>
              </a:rPr>
              <a:t>Questions ?</a:t>
            </a:r>
            <a:r>
              <a:rPr lang="en-GB" sz="4000" dirty="0">
                <a:solidFill>
                  <a:schemeClr val="dk1"/>
                </a:solidFill>
              </a:rPr>
              <a:t> 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err="1"/>
              <a:t>Steganographic</a:t>
            </a:r>
            <a:r>
              <a:rPr lang="en-US" altLang="zh-CN" sz="2400" b="0" dirty="0"/>
              <a:t> Universal Adversarial Perturbations 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07" y="563216"/>
            <a:ext cx="3631924" cy="449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1" y="898248"/>
            <a:ext cx="406082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3" y="1508122"/>
            <a:ext cx="5002142" cy="249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90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err="1"/>
              <a:t>Steganographic</a:t>
            </a:r>
            <a:r>
              <a:rPr lang="en-US" altLang="zh-CN" sz="2400" b="0" dirty="0"/>
              <a:t> Universal Adversarial Perturbations 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2" y="598418"/>
            <a:ext cx="903922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3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smtClean="0"/>
              <a:t>Fourier Transform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0" y="1353758"/>
            <a:ext cx="68580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25236" y="4281128"/>
            <a:ext cx="12351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96840" y="1106108"/>
            <a:ext cx="6858000" cy="3648075"/>
            <a:chOff x="296840" y="1106108"/>
            <a:chExt cx="6858000" cy="3648075"/>
          </a:xfrm>
        </p:grpSpPr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40" y="1106108"/>
              <a:ext cx="6858000" cy="3648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554639" y="4281128"/>
              <a:ext cx="149443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/>
                <a:t>时间</a:t>
              </a:r>
              <a:r>
                <a:rPr lang="en-US" altLang="zh-CN" sz="1600" b="1" dirty="0" smtClean="0"/>
                <a:t>/t</a:t>
              </a:r>
              <a:endParaRPr lang="zh-CN" altLang="en-US" sz="1600" b="1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6840" y="1284488"/>
            <a:ext cx="6971447" cy="3538964"/>
            <a:chOff x="296840" y="1284488"/>
            <a:chExt cx="6971447" cy="3538964"/>
          </a:xfrm>
        </p:grpSpPr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40" y="1284488"/>
              <a:ext cx="6971447" cy="3538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99797" y="4391505"/>
              <a:ext cx="195504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/>
                <a:t>频率</a:t>
              </a:r>
              <a:r>
                <a:rPr lang="en-US" altLang="zh-CN" sz="1600" b="1" dirty="0" smtClean="0"/>
                <a:t>/f</a:t>
              </a:r>
              <a:endParaRPr lang="zh-CN" altLang="en-US" sz="1600" b="1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0287" y="1464135"/>
            <a:ext cx="7269990" cy="3265924"/>
            <a:chOff x="410287" y="1464135"/>
            <a:chExt cx="7269990" cy="3265924"/>
          </a:xfrm>
        </p:grpSpPr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87" y="1464135"/>
              <a:ext cx="6858000" cy="32659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438633" y="3929839"/>
              <a:ext cx="21426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 smtClean="0"/>
                <a:t> …</a:t>
              </a:r>
              <a:endParaRPr lang="zh-CN" altLang="en-US" sz="1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34166" y="3654913"/>
              <a:ext cx="214269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578" y="4237616"/>
              <a:ext cx="214269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53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/>
              <a:t>Fourier Transform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28" y="1053556"/>
            <a:ext cx="5711825" cy="34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40239" y="3344403"/>
            <a:ext cx="9075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5066" y="3042227"/>
            <a:ext cx="15046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54137" y="3243883"/>
            <a:ext cx="9109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19467" y="3089994"/>
            <a:ext cx="5902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480" y="705672"/>
            <a:ext cx="5575537" cy="402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3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/>
              <a:t>Short-time Fourier Transform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16" y="617631"/>
            <a:ext cx="80391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79" y="1044906"/>
            <a:ext cx="59721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79" y="979938"/>
            <a:ext cx="58007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3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 smtClean="0"/>
              <a:t>Wavelet Transform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67" y="848826"/>
            <a:ext cx="5858301" cy="370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31" y="750627"/>
            <a:ext cx="6429375" cy="390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3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/>
              <a:t>2D Discrete wavelet transform decomposition 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50" y="812824"/>
            <a:ext cx="570547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1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421" y="67019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zh-CN" sz="2400" b="0" dirty="0"/>
              <a:t>2D Discrete wavelet transform decomposition </a:t>
            </a:r>
            <a:endParaRPr lang="en-US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2" name="矩形 1"/>
          <p:cNvSpPr/>
          <p:nvPr/>
        </p:nvSpPr>
        <p:spPr>
          <a:xfrm>
            <a:off x="832513" y="844625"/>
            <a:ext cx="77314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   例如：有</a:t>
            </a:r>
            <a:r>
              <a:rPr lang="en-US" altLang="zh-CN" dirty="0"/>
              <a:t>a[8</a:t>
            </a:r>
            <a:r>
              <a:rPr lang="en-US" altLang="zh-CN" dirty="0" smtClean="0"/>
              <a:t>]</a:t>
            </a:r>
            <a:r>
              <a:rPr lang="zh-CN" altLang="en-US" dirty="0" smtClean="0"/>
              <a:t>，</a:t>
            </a:r>
            <a:r>
              <a:rPr lang="zh-CN" altLang="en-US" dirty="0"/>
              <a:t>要进行一维</a:t>
            </a:r>
            <a:r>
              <a:rPr lang="en-US" altLang="zh-CN" dirty="0" err="1"/>
              <a:t>Haar</a:t>
            </a:r>
            <a:r>
              <a:rPr lang="zh-CN" altLang="en-US" dirty="0"/>
              <a:t>小波变换，结果保存在</a:t>
            </a:r>
            <a:r>
              <a:rPr lang="en-US" altLang="zh-CN" dirty="0"/>
              <a:t>b[8]</a:t>
            </a:r>
            <a:r>
              <a:rPr lang="zh-CN" altLang="en-US" dirty="0"/>
              <a:t>中</a:t>
            </a:r>
          </a:p>
          <a:p>
            <a:endParaRPr lang="zh-CN" altLang="en-US" dirty="0"/>
          </a:p>
          <a:p>
            <a:r>
              <a:rPr lang="zh-CN" altLang="en-US" dirty="0"/>
              <a:t>        则一级</a:t>
            </a:r>
            <a:r>
              <a:rPr lang="en-US" altLang="zh-CN" dirty="0" err="1"/>
              <a:t>Haar</a:t>
            </a:r>
            <a:r>
              <a:rPr lang="zh-CN" altLang="en-US" dirty="0"/>
              <a:t>小波变换的结果为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/>
              <a:t>        b[0]=(a[0]+a[1])/2,                        b[4]=(a[0]-a[1])/2</a:t>
            </a:r>
          </a:p>
          <a:p>
            <a:endParaRPr lang="en-US" altLang="zh-CN" dirty="0"/>
          </a:p>
          <a:p>
            <a:r>
              <a:rPr lang="en-US" altLang="zh-CN" dirty="0"/>
              <a:t>        b[1]=(a[2]+a[3])/2,                        b[5]=(a[2]-a[3])/2</a:t>
            </a:r>
          </a:p>
          <a:p>
            <a:endParaRPr lang="en-US" altLang="zh-CN" dirty="0"/>
          </a:p>
          <a:p>
            <a:r>
              <a:rPr lang="en-US" altLang="zh-CN" dirty="0"/>
              <a:t>        b[2]=(a[4]+a[5])/2,                        b[6]=(a[4-a[5]])/2</a:t>
            </a:r>
          </a:p>
          <a:p>
            <a:endParaRPr lang="en-US" altLang="zh-CN" dirty="0"/>
          </a:p>
          <a:p>
            <a:r>
              <a:rPr lang="en-US" altLang="zh-CN" dirty="0"/>
              <a:t>        b[3]=(a[6]+a[7])/2,                        b[7]=(a[6]-a[7])/2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如果需要进行二级</a:t>
            </a:r>
            <a:r>
              <a:rPr lang="en-US" altLang="zh-CN" dirty="0" err="1"/>
              <a:t>Haar</a:t>
            </a:r>
            <a:r>
              <a:rPr lang="zh-CN" altLang="en-US" dirty="0"/>
              <a:t>小波变换的时候，只需要对</a:t>
            </a:r>
            <a:r>
              <a:rPr lang="en-US" altLang="zh-CN" dirty="0"/>
              <a:t>b[0]-b[3]</a:t>
            </a:r>
            <a:r>
              <a:rPr lang="zh-CN" altLang="en-US" dirty="0"/>
              <a:t>进行</a:t>
            </a:r>
            <a:r>
              <a:rPr lang="en-US" altLang="zh-CN" dirty="0" err="1"/>
              <a:t>Haar</a:t>
            </a:r>
            <a:r>
              <a:rPr lang="zh-CN" altLang="en-US" dirty="0"/>
              <a:t>小波变换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        </a:t>
            </a:r>
            <a:endParaRPr lang="en-US" altLang="zh-CN" dirty="0" smtClean="0"/>
          </a:p>
          <a:p>
            <a:r>
              <a:rPr lang="en-US" altLang="zh-CN" dirty="0" smtClean="0"/>
              <a:t>        </a:t>
            </a:r>
            <a:r>
              <a:rPr lang="zh-CN" altLang="en-US" dirty="0" smtClean="0"/>
              <a:t>对于</a:t>
            </a:r>
            <a:r>
              <a:rPr lang="zh-CN" altLang="en-US" dirty="0"/>
              <a:t>二维的矩阵来讲，每一级</a:t>
            </a:r>
            <a:r>
              <a:rPr lang="en-US" altLang="zh-CN" dirty="0" err="1"/>
              <a:t>Haar</a:t>
            </a:r>
            <a:r>
              <a:rPr lang="zh-CN" altLang="en-US" dirty="0"/>
              <a:t>小波变换需要先后进行水平方向和竖直方向上的两次一</a:t>
            </a:r>
            <a:r>
              <a:rPr lang="zh-CN" altLang="en-US" dirty="0" smtClean="0"/>
              <a:t>维       小波变换</a:t>
            </a:r>
            <a:r>
              <a:rPr lang="en-US" altLang="zh-CN" dirty="0"/>
              <a:t>,</a:t>
            </a:r>
            <a:r>
              <a:rPr lang="zh-CN" altLang="en-US" dirty="0"/>
              <a:t>行和列的先后次序对结果不影响。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1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172</Words>
  <Application>Microsoft Office PowerPoint</Application>
  <PresentationFormat>全屏显示(16:9)</PresentationFormat>
  <Paragraphs>42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Arial</vt:lpstr>
      <vt:lpstr>宋体</vt:lpstr>
      <vt:lpstr>Raleway</vt:lpstr>
      <vt:lpstr>Lato</vt:lpstr>
      <vt:lpstr>Swiss</vt:lpstr>
      <vt:lpstr>Steganographic Universal Adversarial Perturbations </vt:lpstr>
      <vt:lpstr>Steganographic Universal Adversarial Perturbations </vt:lpstr>
      <vt:lpstr>Steganographic Universal Adversarial Perturbations </vt:lpstr>
      <vt:lpstr>Fourier Transform</vt:lpstr>
      <vt:lpstr>Fourier Transform</vt:lpstr>
      <vt:lpstr>Short-time Fourier Transform</vt:lpstr>
      <vt:lpstr>Wavelet Transform</vt:lpstr>
      <vt:lpstr>2D Discrete wavelet transform decomposition </vt:lpstr>
      <vt:lpstr>2D Discrete wavelet transform decomposition </vt:lpstr>
      <vt:lpstr>Results</vt:lpstr>
      <vt:lpstr>Questions ?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Spiking Neural Network</dc:title>
  <dc:creator>Administrator</dc:creator>
  <cp:lastModifiedBy>Administrator</cp:lastModifiedBy>
  <cp:revision>226</cp:revision>
  <dcterms:created xsi:type="dcterms:W3CDTF">2020-10-23T06:35:42Z</dcterms:created>
  <dcterms:modified xsi:type="dcterms:W3CDTF">2020-12-10T14:41:30Z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